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42"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A9C19C6F-C3B5-4577-896A-FD407F430476}" type="datetimeFigureOut">
              <a:rPr lang="ru-RU" smtClean="0"/>
              <a:t>09.12.2021</a:t>
            </a:fld>
            <a:endParaRPr lang="ru-RU"/>
          </a:p>
        </p:txBody>
      </p:sp>
      <p:sp>
        <p:nvSpPr>
          <p:cNvPr id="16" name="Slide Number Placeholder 15"/>
          <p:cNvSpPr>
            <a:spLocks noGrp="1"/>
          </p:cNvSpPr>
          <p:nvPr>
            <p:ph type="sldNum" sz="quarter" idx="11"/>
          </p:nvPr>
        </p:nvSpPr>
        <p:spPr/>
        <p:txBody>
          <a:bodyPr/>
          <a:lstStyle/>
          <a:p>
            <a:fld id="{86A7EABC-279F-4E17-9ABD-FEF3D22FE4F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9C19C6F-C3B5-4577-896A-FD407F430476}"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A7EABC-279F-4E17-9ABD-FEF3D22FE4F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9C19C6F-C3B5-4577-896A-FD407F430476}"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A7EABC-279F-4E17-9ABD-FEF3D22FE4F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A9C19C6F-C3B5-4577-896A-FD407F430476}" type="datetimeFigureOut">
              <a:rPr lang="ru-RU" smtClean="0"/>
              <a:t>09.12.2021</a:t>
            </a:fld>
            <a:endParaRPr lang="ru-RU"/>
          </a:p>
        </p:txBody>
      </p:sp>
      <p:sp>
        <p:nvSpPr>
          <p:cNvPr id="15" name="Slide Number Placeholder 14"/>
          <p:cNvSpPr>
            <a:spLocks noGrp="1"/>
          </p:cNvSpPr>
          <p:nvPr>
            <p:ph type="sldNum" sz="quarter" idx="11"/>
          </p:nvPr>
        </p:nvSpPr>
        <p:spPr/>
        <p:txBody>
          <a:bodyPr/>
          <a:lstStyle/>
          <a:p>
            <a:fld id="{86A7EABC-279F-4E17-9ABD-FEF3D22FE4F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A9C19C6F-C3B5-4577-896A-FD407F430476}" type="datetimeFigureOut">
              <a:rPr lang="ru-RU" smtClean="0"/>
              <a:t>09.12.2021</a:t>
            </a:fld>
            <a:endParaRPr lang="ru-RU"/>
          </a:p>
        </p:txBody>
      </p:sp>
      <p:sp>
        <p:nvSpPr>
          <p:cNvPr id="13" name="Slide Number Placeholder 12"/>
          <p:cNvSpPr>
            <a:spLocks noGrp="1"/>
          </p:cNvSpPr>
          <p:nvPr>
            <p:ph type="sldNum" sz="quarter" idx="11"/>
          </p:nvPr>
        </p:nvSpPr>
        <p:spPr/>
        <p:txBody>
          <a:bodyPr/>
          <a:lstStyle/>
          <a:p>
            <a:fld id="{86A7EABC-279F-4E17-9ABD-FEF3D22FE4FF}"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9C19C6F-C3B5-4577-896A-FD407F430476}" type="datetimeFigureOut">
              <a:rPr lang="ru-RU" smtClean="0"/>
              <a:t>09.12.2021</a:t>
            </a:fld>
            <a:endParaRPr lang="ru-RU"/>
          </a:p>
        </p:txBody>
      </p:sp>
      <p:sp>
        <p:nvSpPr>
          <p:cNvPr id="9" name="Slide Number Placeholder 8"/>
          <p:cNvSpPr>
            <a:spLocks noGrp="1"/>
          </p:cNvSpPr>
          <p:nvPr>
            <p:ph type="sldNum" sz="quarter" idx="11"/>
          </p:nvPr>
        </p:nvSpPr>
        <p:spPr/>
        <p:txBody>
          <a:bodyPr/>
          <a:lstStyle/>
          <a:p>
            <a:fld id="{86A7EABC-279F-4E17-9ABD-FEF3D22FE4FF}"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A9C19C6F-C3B5-4577-896A-FD407F430476}" type="datetimeFigureOut">
              <a:rPr lang="ru-RU" smtClean="0"/>
              <a:t>09.12.2021</a:t>
            </a:fld>
            <a:endParaRPr lang="ru-RU"/>
          </a:p>
        </p:txBody>
      </p:sp>
      <p:sp>
        <p:nvSpPr>
          <p:cNvPr id="15" name="Slide Number Placeholder 14"/>
          <p:cNvSpPr>
            <a:spLocks noGrp="1"/>
          </p:cNvSpPr>
          <p:nvPr>
            <p:ph type="sldNum" sz="quarter" idx="11"/>
          </p:nvPr>
        </p:nvSpPr>
        <p:spPr/>
        <p:txBody>
          <a:bodyPr/>
          <a:lstStyle/>
          <a:p>
            <a:fld id="{86A7EABC-279F-4E17-9ABD-FEF3D22FE4F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A9C19C6F-C3B5-4577-896A-FD407F430476}" type="datetimeFigureOut">
              <a:rPr lang="ru-RU" smtClean="0"/>
              <a:t>09.12.2021</a:t>
            </a:fld>
            <a:endParaRPr lang="ru-RU"/>
          </a:p>
        </p:txBody>
      </p:sp>
      <p:sp>
        <p:nvSpPr>
          <p:cNvPr id="8" name="Slide Number Placeholder 7"/>
          <p:cNvSpPr>
            <a:spLocks noGrp="1"/>
          </p:cNvSpPr>
          <p:nvPr>
            <p:ph type="sldNum" sz="quarter" idx="11"/>
          </p:nvPr>
        </p:nvSpPr>
        <p:spPr/>
        <p:txBody>
          <a:bodyPr/>
          <a:lstStyle/>
          <a:p>
            <a:fld id="{86A7EABC-279F-4E17-9ABD-FEF3D22FE4FF}"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C19C6F-C3B5-4577-896A-FD407F430476}" type="datetimeFigureOut">
              <a:rPr lang="ru-RU" smtClean="0"/>
              <a:t>09.12.2021</a:t>
            </a:fld>
            <a:endParaRPr lang="ru-RU"/>
          </a:p>
        </p:txBody>
      </p:sp>
      <p:sp>
        <p:nvSpPr>
          <p:cNvPr id="6" name="Slide Number Placeholder 5"/>
          <p:cNvSpPr>
            <a:spLocks noGrp="1"/>
          </p:cNvSpPr>
          <p:nvPr>
            <p:ph type="sldNum" sz="quarter" idx="11"/>
          </p:nvPr>
        </p:nvSpPr>
        <p:spPr/>
        <p:txBody>
          <a:bodyPr/>
          <a:lstStyle/>
          <a:p>
            <a:fld id="{86A7EABC-279F-4E17-9ABD-FEF3D22FE4FF}"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A9C19C6F-C3B5-4577-896A-FD407F430476}" type="datetimeFigureOut">
              <a:rPr lang="ru-RU" smtClean="0"/>
              <a:t>09.12.2021</a:t>
            </a:fld>
            <a:endParaRPr lang="ru-RU"/>
          </a:p>
        </p:txBody>
      </p:sp>
      <p:sp>
        <p:nvSpPr>
          <p:cNvPr id="16" name="Slide Number Placeholder 15"/>
          <p:cNvSpPr>
            <a:spLocks noGrp="1"/>
          </p:cNvSpPr>
          <p:nvPr>
            <p:ph type="sldNum" sz="quarter" idx="11"/>
          </p:nvPr>
        </p:nvSpPr>
        <p:spPr/>
        <p:txBody>
          <a:bodyPr/>
          <a:lstStyle/>
          <a:p>
            <a:fld id="{86A7EABC-279F-4E17-9ABD-FEF3D22FE4F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A9C19C6F-C3B5-4577-896A-FD407F430476}" type="datetimeFigureOut">
              <a:rPr lang="ru-RU" smtClean="0"/>
              <a:t>09.12.2021</a:t>
            </a:fld>
            <a:endParaRPr lang="ru-RU"/>
          </a:p>
        </p:txBody>
      </p:sp>
      <p:sp>
        <p:nvSpPr>
          <p:cNvPr id="14" name="Slide Number Placeholder 13"/>
          <p:cNvSpPr>
            <a:spLocks noGrp="1"/>
          </p:cNvSpPr>
          <p:nvPr>
            <p:ph type="sldNum" sz="quarter" idx="11"/>
          </p:nvPr>
        </p:nvSpPr>
        <p:spPr/>
        <p:txBody>
          <a:bodyPr/>
          <a:lstStyle/>
          <a:p>
            <a:fld id="{86A7EABC-279F-4E17-9ABD-FEF3D22FE4FF}"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9C19C6F-C3B5-4577-896A-FD407F430476}" type="datetimeFigureOut">
              <a:rPr lang="ru-RU" smtClean="0"/>
              <a:t>09.12.2021</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6A7EABC-279F-4E17-9ABD-FEF3D22FE4F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52" y="14896"/>
            <a:ext cx="9043760" cy="2246769"/>
          </a:xfrm>
          <a:prstGeom prst="rect">
            <a:avLst/>
          </a:prstGeom>
          <a:noFill/>
        </p:spPr>
        <p:txBody>
          <a:bodyPr wrap="square" rtlCol="0">
            <a:spAutoFit/>
          </a:bodyPr>
          <a:lstStyle/>
          <a:p>
            <a:r>
              <a:rPr lang="ru-RU" sz="4400" b="1" dirty="0" smtClean="0">
                <a:solidFill>
                  <a:srgbClr val="FFFF00"/>
                </a:solidFill>
              </a:rPr>
              <a:t>Классик </a:t>
            </a:r>
            <a:r>
              <a:rPr lang="ru-RU" sz="4400" b="1" dirty="0" smtClean="0">
                <a:solidFill>
                  <a:srgbClr val="FFFF00"/>
                </a:solidFill>
              </a:rPr>
              <a:t>мировой литературы</a:t>
            </a:r>
            <a:endParaRPr lang="ru-RU" sz="4400" b="1" dirty="0" smtClean="0">
              <a:solidFill>
                <a:srgbClr val="FFFF00"/>
              </a:solidFill>
            </a:endParaRPr>
          </a:p>
          <a:p>
            <a:r>
              <a:rPr lang="ru-RU" sz="4800" b="1" dirty="0" smtClean="0">
                <a:solidFill>
                  <a:srgbClr val="FFFF00"/>
                </a:solidFill>
              </a:rPr>
              <a:t>          Н</a:t>
            </a:r>
            <a:r>
              <a:rPr lang="ru-RU" sz="4800" b="1" dirty="0" smtClean="0">
                <a:solidFill>
                  <a:srgbClr val="FFFF00"/>
                </a:solidFill>
              </a:rPr>
              <a:t>. А. </a:t>
            </a:r>
            <a:r>
              <a:rPr lang="ru-RU" sz="4800" b="1" dirty="0" smtClean="0">
                <a:solidFill>
                  <a:srgbClr val="FFFF00"/>
                </a:solidFill>
              </a:rPr>
              <a:t>Некрасов</a:t>
            </a:r>
          </a:p>
          <a:p>
            <a:r>
              <a:rPr lang="ru-RU" sz="2400" b="1" dirty="0" smtClean="0">
                <a:solidFill>
                  <a:srgbClr val="FFFF00"/>
                </a:solidFill>
              </a:rPr>
              <a:t>        </a:t>
            </a:r>
          </a:p>
          <a:p>
            <a:r>
              <a:rPr lang="ru-RU" sz="2400" b="1" dirty="0" smtClean="0">
                <a:solidFill>
                  <a:schemeClr val="accent6">
                    <a:lumMod val="20000"/>
                    <a:lumOff val="80000"/>
                  </a:schemeClr>
                </a:solidFill>
              </a:rPr>
              <a:t>                     К 200летию со дня рождения</a:t>
            </a:r>
            <a:endParaRPr lang="ru-RU" sz="2400" b="1" dirty="0">
              <a:solidFill>
                <a:schemeClr val="accent6">
                  <a:lumMod val="20000"/>
                  <a:lumOff val="80000"/>
                </a:schemeClr>
              </a:solidFill>
            </a:endParaRPr>
          </a:p>
        </p:txBody>
      </p:sp>
      <p:sp>
        <p:nvSpPr>
          <p:cNvPr id="5" name="TextBox 4"/>
          <p:cNvSpPr txBox="1"/>
          <p:nvPr/>
        </p:nvSpPr>
        <p:spPr>
          <a:xfrm>
            <a:off x="755576" y="5085184"/>
            <a:ext cx="7758787" cy="400110"/>
          </a:xfrm>
          <a:prstGeom prst="rect">
            <a:avLst/>
          </a:prstGeom>
          <a:noFill/>
        </p:spPr>
        <p:txBody>
          <a:bodyPr wrap="square" rtlCol="0">
            <a:spAutoFit/>
          </a:bodyPr>
          <a:lstStyle/>
          <a:p>
            <a:r>
              <a:rPr lang="ru-RU" sz="2000" b="1" dirty="0" smtClean="0"/>
              <a:t>                                                                                                                </a:t>
            </a:r>
            <a:endParaRPr lang="ru-RU"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6" y="2525721"/>
            <a:ext cx="3024336" cy="43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03895"/>
            <a:ext cx="29718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19872" y="6093295"/>
            <a:ext cx="5344733" cy="646331"/>
          </a:xfrm>
          <a:prstGeom prst="rect">
            <a:avLst/>
          </a:prstGeom>
          <a:noFill/>
        </p:spPr>
        <p:txBody>
          <a:bodyPr wrap="none" rtlCol="0">
            <a:spAutoFit/>
          </a:bodyPr>
          <a:lstStyle/>
          <a:p>
            <a:r>
              <a:rPr lang="ru-RU" dirty="0" smtClean="0"/>
              <a:t>МБУ  «ЦБС Верхнеуслонского муниципального</a:t>
            </a:r>
          </a:p>
          <a:p>
            <a:r>
              <a:rPr lang="ru-RU" dirty="0" smtClean="0"/>
              <a:t>района», </a:t>
            </a:r>
            <a:r>
              <a:rPr lang="ru-RU" dirty="0"/>
              <a:t>М</a:t>
            </a:r>
            <a:r>
              <a:rPr lang="ru-RU" dirty="0" smtClean="0"/>
              <a:t>айданская  сельская библиотека</a:t>
            </a:r>
            <a:endParaRPr lang="ru-RU" dirty="0"/>
          </a:p>
        </p:txBody>
      </p:sp>
    </p:spTree>
    <p:extLst>
      <p:ext uri="{BB962C8B-B14F-4D97-AF65-F5344CB8AC3E}">
        <p14:creationId xmlns:p14="http://schemas.microsoft.com/office/powerpoint/2010/main" val="271715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755471"/>
            <a:ext cx="5832648" cy="1477328"/>
          </a:xfrm>
          <a:prstGeom prst="rect">
            <a:avLst/>
          </a:prstGeom>
          <a:noFill/>
        </p:spPr>
        <p:txBody>
          <a:bodyPr wrap="square" rtlCol="0">
            <a:spAutoFit/>
          </a:bodyPr>
          <a:lstStyle/>
          <a:p>
            <a:r>
              <a:rPr lang="ru-RU" b="1" dirty="0" smtClean="0">
                <a:solidFill>
                  <a:schemeClr val="accent4">
                    <a:lumMod val="60000"/>
                    <a:lumOff val="40000"/>
                  </a:schemeClr>
                </a:solidFill>
              </a:rPr>
              <a:t>В 1875 году поэт тяжело заболел. В мучительные годы перед смертью </a:t>
            </a:r>
            <a:r>
              <a:rPr lang="ru-RU" b="1" dirty="0" smtClean="0">
                <a:solidFill>
                  <a:schemeClr val="accent4">
                    <a:lumMod val="60000"/>
                    <a:lumOff val="40000"/>
                  </a:schemeClr>
                </a:solidFill>
              </a:rPr>
              <a:t>он пишет </a:t>
            </a:r>
            <a:r>
              <a:rPr lang="ru-RU" b="1" dirty="0" smtClean="0">
                <a:solidFill>
                  <a:schemeClr val="accent4">
                    <a:lumMod val="60000"/>
                    <a:lumOff val="40000"/>
                  </a:schemeClr>
                </a:solidFill>
              </a:rPr>
              <a:t>"Последние песни" – цикл стихотворений, который поэт </a:t>
            </a:r>
            <a:r>
              <a:rPr lang="ru-RU" b="1" dirty="0" smtClean="0">
                <a:solidFill>
                  <a:schemeClr val="accent4">
                    <a:lumMod val="60000"/>
                    <a:lumOff val="40000"/>
                  </a:schemeClr>
                </a:solidFill>
              </a:rPr>
              <a:t>посвятил своей </a:t>
            </a:r>
            <a:r>
              <a:rPr lang="ru-RU" b="1" dirty="0" smtClean="0">
                <a:solidFill>
                  <a:schemeClr val="accent4">
                    <a:lumMod val="60000"/>
                    <a:lumOff val="40000"/>
                  </a:schemeClr>
                </a:solidFill>
              </a:rPr>
              <a:t>супруге и последней любви Зинаиде Николаевне Некрасовой</a:t>
            </a:r>
            <a:endParaRPr lang="ru-RU" b="1" dirty="0">
              <a:solidFill>
                <a:schemeClr val="accent4">
                  <a:lumMod val="60000"/>
                  <a:lumOff val="4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570" y="260648"/>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2705785"/>
            <a:ext cx="8640960" cy="2031325"/>
          </a:xfrm>
          <a:prstGeom prst="rect">
            <a:avLst/>
          </a:prstGeom>
          <a:noFill/>
        </p:spPr>
        <p:txBody>
          <a:bodyPr wrap="square" rtlCol="0">
            <a:spAutoFit/>
          </a:bodyPr>
          <a:lstStyle/>
          <a:p>
            <a:r>
              <a:rPr lang="ru-RU" b="1" dirty="0" smtClean="0">
                <a:solidFill>
                  <a:srgbClr val="FFFF00"/>
                </a:solidFill>
              </a:rPr>
              <a:t>27 декабря 1877 г. (8 января 1878 г. по новому стилю) Некрасов в возрасте 56 </a:t>
            </a:r>
            <a:r>
              <a:rPr lang="ru-RU" b="1" dirty="0" smtClean="0">
                <a:solidFill>
                  <a:srgbClr val="FFFF00"/>
                </a:solidFill>
              </a:rPr>
              <a:t>лет скончался</a:t>
            </a:r>
            <a:r>
              <a:rPr lang="ru-RU" b="1" dirty="0" smtClean="0">
                <a:solidFill>
                  <a:srgbClr val="FFFF00"/>
                </a:solidFill>
              </a:rPr>
              <a:t>.</a:t>
            </a:r>
          </a:p>
          <a:p>
            <a:r>
              <a:rPr lang="ru-RU" b="1" dirty="0" smtClean="0">
                <a:solidFill>
                  <a:srgbClr val="FFFF00"/>
                </a:solidFill>
              </a:rPr>
              <a:t>Несмотря на сильный мороз, толпа в несколько тысяч человек, преимущественно молодежи, провожала тело поэта до места вечного его успокоения на кладбище Новодевичьего монастыря. Похороны Некрасова, сами собой устроившиеся без всякой организации, были первым случаем всенародной отдачи последних почестей писателю.</a:t>
            </a:r>
            <a:endParaRPr lang="ru-RU" b="1" dirty="0">
              <a:solidFill>
                <a:srgbClr val="FFFF00"/>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6" y="4758948"/>
            <a:ext cx="3175740" cy="2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570" y="4737110"/>
            <a:ext cx="1847850" cy="209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66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5103"/>
            <a:ext cx="8717745" cy="2862322"/>
          </a:xfrm>
          <a:prstGeom prst="rect">
            <a:avLst/>
          </a:prstGeom>
        </p:spPr>
        <p:txBody>
          <a:bodyPr wrap="square">
            <a:spAutoFit/>
          </a:bodyPr>
          <a:lstStyle/>
          <a:p>
            <a:r>
              <a:rPr lang="ru-RU" b="1" dirty="0" smtClean="0">
                <a:solidFill>
                  <a:srgbClr val="FFFF00"/>
                </a:solidFill>
              </a:rPr>
              <a:t>Николай Алексеевич Некрасов родился 28 ноября  1821 года в семье</a:t>
            </a:r>
          </a:p>
          <a:p>
            <a:r>
              <a:rPr lang="ru-RU" b="1" dirty="0" smtClean="0">
                <a:solidFill>
                  <a:srgbClr val="FFFF00"/>
                </a:solidFill>
              </a:rPr>
              <a:t>мелкопоместного дворянина, в местечке Немирове Винницкого уезда Подольской губернии на Украине, где был в то время расквартирован полк, в котором служил его отец. Мать поэта, женщина образованная, была первым его учителем, она привила любовь к литературе, к русскому языку.</a:t>
            </a:r>
          </a:p>
          <a:p>
            <a:r>
              <a:rPr lang="ru-RU" b="1" dirty="0" smtClean="0">
                <a:solidFill>
                  <a:srgbClr val="FFFF00"/>
                </a:solidFill>
              </a:rPr>
              <a:t>Детские годы писатель провел в Ярославской губернии, селе </a:t>
            </a:r>
            <a:r>
              <a:rPr lang="ru-RU" b="1" dirty="0" err="1" smtClean="0">
                <a:solidFill>
                  <a:srgbClr val="FFFF00"/>
                </a:solidFill>
              </a:rPr>
              <a:t>Грешнево</a:t>
            </a:r>
            <a:r>
              <a:rPr lang="ru-RU" b="1" dirty="0" smtClean="0">
                <a:solidFill>
                  <a:srgbClr val="FFFF00"/>
                </a:solidFill>
              </a:rPr>
              <a:t>, в родовом имении. Семья была многодетной – у будущего поэта было 13 сестер и братьев</a:t>
            </a:r>
            <a:r>
              <a:rPr lang="ru-RU" b="1" dirty="0" smtClean="0"/>
              <a:t>.</a:t>
            </a:r>
          </a:p>
          <a:p>
            <a:endParaRPr lang="ru-RU" dirty="0" smtClean="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20" t="9520" r="52395" b="51440"/>
          <a:stretch/>
        </p:blipFill>
        <p:spPr bwMode="auto">
          <a:xfrm>
            <a:off x="2753049" y="2638024"/>
            <a:ext cx="3237446" cy="22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0368" y="4869160"/>
            <a:ext cx="8568952" cy="1754326"/>
          </a:xfrm>
          <a:prstGeom prst="rect">
            <a:avLst/>
          </a:prstGeom>
          <a:noFill/>
        </p:spPr>
        <p:txBody>
          <a:bodyPr wrap="square" rtlCol="0">
            <a:spAutoFit/>
          </a:bodyPr>
          <a:lstStyle/>
          <a:p>
            <a:r>
              <a:rPr lang="ru-RU" dirty="0" smtClean="0">
                <a:solidFill>
                  <a:srgbClr val="FF0000"/>
                </a:solidFill>
              </a:rPr>
              <a:t>В возрасте 11 лет он поступил в гимназию, где учился до 5 класса. С учебой у юного Некрасова не складывалось. В результате в пятом классе его оставили на второй год, а затем и на третий, причем третий год Некрасов учился еще хуже, чем в предыдущие два.</a:t>
            </a:r>
          </a:p>
          <a:p>
            <a:r>
              <a:rPr lang="ru-RU" dirty="0" smtClean="0">
                <a:solidFill>
                  <a:srgbClr val="FF0000"/>
                </a:solidFill>
              </a:rPr>
              <a:t>Именно в этот период Некрасов начинает писать свои первые стихотворения сатирического содержания и записывать их в тетрадь.</a:t>
            </a:r>
            <a:endParaRPr lang="ru-RU" dirty="0">
              <a:solidFill>
                <a:srgbClr val="FF0000"/>
              </a:solidFill>
            </a:endParaRPr>
          </a:p>
        </p:txBody>
      </p:sp>
    </p:spTree>
    <p:extLst>
      <p:ext uri="{BB962C8B-B14F-4D97-AF65-F5344CB8AC3E}">
        <p14:creationId xmlns:p14="http://schemas.microsoft.com/office/powerpoint/2010/main" val="47825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7892"/>
            <a:ext cx="5761816" cy="3416320"/>
          </a:xfrm>
          <a:prstGeom prst="rect">
            <a:avLst/>
          </a:prstGeom>
          <a:noFill/>
        </p:spPr>
        <p:txBody>
          <a:bodyPr wrap="square" rtlCol="0">
            <a:spAutoFit/>
          </a:bodyPr>
          <a:lstStyle/>
          <a:p>
            <a:r>
              <a:rPr lang="ru-RU" b="1" dirty="0" smtClean="0">
                <a:solidFill>
                  <a:srgbClr val="FFFF00"/>
                </a:solidFill>
              </a:rPr>
              <a:t>В октябре 1837 года в столичном журнале "Сын отечества" с</a:t>
            </a:r>
          </a:p>
          <a:p>
            <a:r>
              <a:rPr lang="ru-RU" b="1" dirty="0" smtClean="0">
                <a:solidFill>
                  <a:srgbClr val="FFFF00"/>
                </a:solidFill>
              </a:rPr>
              <a:t>примечанием "Первый опыт 16-летнего юного поэта" были напечатаны его первые стихи.</a:t>
            </a:r>
          </a:p>
          <a:p>
            <a:r>
              <a:rPr lang="ru-RU" b="1" dirty="0" smtClean="0">
                <a:solidFill>
                  <a:srgbClr val="FFFF00"/>
                </a:solidFill>
              </a:rPr>
              <a:t>В 1838 году Некрасов переезжает в Петербург, где </a:t>
            </a:r>
            <a:r>
              <a:rPr lang="ru-RU" b="1" dirty="0" smtClean="0">
                <a:solidFill>
                  <a:srgbClr val="FFFF00"/>
                </a:solidFill>
              </a:rPr>
              <a:t>поступает вольнослушателем </a:t>
            </a:r>
            <a:r>
              <a:rPr lang="ru-RU" b="1" dirty="0" smtClean="0">
                <a:solidFill>
                  <a:srgbClr val="FFFF00"/>
                </a:solidFill>
              </a:rPr>
              <a:t>в университет на филологический факультет. Чтобы не умереть от голода, испытывая большую нужду в деньгах, он находит подработок, дает уроки и пишет стихи на заказ. В 1840 году Некрасов напечатал свой первый сборник юношеских стихов "Мечты и звуки". </a:t>
            </a:r>
            <a:endParaRPr lang="ru-RU" b="1" dirty="0">
              <a:solidFill>
                <a:srgbClr val="FFFF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75618"/>
            <a:ext cx="2448272" cy="37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653136"/>
            <a:ext cx="8424936" cy="1754326"/>
          </a:xfrm>
          <a:prstGeom prst="rect">
            <a:avLst/>
          </a:prstGeom>
          <a:noFill/>
        </p:spPr>
        <p:txBody>
          <a:bodyPr wrap="square" rtlCol="0">
            <a:spAutoFit/>
          </a:bodyPr>
          <a:lstStyle/>
          <a:p>
            <a:r>
              <a:rPr lang="ru-RU" b="1" dirty="0">
                <a:solidFill>
                  <a:srgbClr val="FF0000"/>
                </a:solidFill>
              </a:rPr>
              <a:t>В 40-е годы было написано огромное количество стихов, пьес, фельетонов, водевилей, сказок, критических статей, рецензий, комедий, и все под псевдонимами. Но платили поэту мало. Он продолжал испытывать нужду еще пять лет. Именно в этот момент жизни он научился смотреть на жизнь иначе, нашел свое предназначение в литературе.</a:t>
            </a:r>
          </a:p>
        </p:txBody>
      </p:sp>
    </p:spTree>
    <p:extLst>
      <p:ext uri="{BB962C8B-B14F-4D97-AF65-F5344CB8AC3E}">
        <p14:creationId xmlns:p14="http://schemas.microsoft.com/office/powerpoint/2010/main" val="281946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4664"/>
            <a:ext cx="4958812"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48" y="605784"/>
            <a:ext cx="4104456" cy="5909310"/>
          </a:xfrm>
          <a:prstGeom prst="rect">
            <a:avLst/>
          </a:prstGeom>
          <a:noFill/>
        </p:spPr>
        <p:txBody>
          <a:bodyPr wrap="square" rtlCol="0">
            <a:spAutoFit/>
          </a:bodyPr>
          <a:lstStyle/>
          <a:p>
            <a:r>
              <a:rPr lang="ru-RU" dirty="0" smtClean="0"/>
              <a:t>"</a:t>
            </a:r>
            <a:r>
              <a:rPr lang="ru-RU" b="1" dirty="0" smtClean="0">
                <a:solidFill>
                  <a:srgbClr val="00B0F0"/>
                </a:solidFill>
              </a:rPr>
              <a:t>Рассказ  </a:t>
            </a:r>
            <a:r>
              <a:rPr lang="ru-RU" b="1" dirty="0" smtClean="0">
                <a:solidFill>
                  <a:srgbClr val="00B0F0"/>
                </a:solidFill>
              </a:rPr>
              <a:t>ямщика</a:t>
            </a:r>
            <a:r>
              <a:rPr lang="ru-RU" b="1" dirty="0" smtClean="0">
                <a:solidFill>
                  <a:srgbClr val="00B0F0"/>
                </a:solidFill>
              </a:rPr>
              <a:t>" стал первым</a:t>
            </a:r>
          </a:p>
          <a:p>
            <a:r>
              <a:rPr lang="ru-RU" b="1" dirty="0" smtClean="0">
                <a:solidFill>
                  <a:srgbClr val="00B0F0"/>
                </a:solidFill>
              </a:rPr>
              <a:t>антикрепостническим стихотворением Некрасова. Вскоре появились и другие стихи, продолжающие эту тему: "Родина",</a:t>
            </a:r>
          </a:p>
          <a:p>
            <a:r>
              <a:rPr lang="ru-RU" b="1" dirty="0" smtClean="0">
                <a:solidFill>
                  <a:srgbClr val="00B0F0"/>
                </a:solidFill>
              </a:rPr>
              <a:t>"Тройка", "Перед дождем", "Огородник",</a:t>
            </a:r>
          </a:p>
          <a:p>
            <a:r>
              <a:rPr lang="ru-RU" b="1" dirty="0" smtClean="0">
                <a:solidFill>
                  <a:srgbClr val="00B0F0"/>
                </a:solidFill>
              </a:rPr>
              <a:t>"Еду ли ночью по улице темной…",</a:t>
            </a:r>
          </a:p>
          <a:p>
            <a:r>
              <a:rPr lang="ru-RU" b="1" dirty="0" smtClean="0">
                <a:solidFill>
                  <a:srgbClr val="00B0F0"/>
                </a:solidFill>
              </a:rPr>
              <a:t>"Псовая охота</a:t>
            </a:r>
            <a:r>
              <a:rPr lang="ru-RU" dirty="0" smtClean="0"/>
              <a:t>".</a:t>
            </a:r>
          </a:p>
          <a:p>
            <a:endParaRPr lang="ru-RU" dirty="0"/>
          </a:p>
          <a:p>
            <a:r>
              <a:rPr lang="ru-RU" dirty="0">
                <a:solidFill>
                  <a:srgbClr val="FFFF00"/>
                </a:solidFill>
              </a:rPr>
              <a:t>"Родина" (1846 г.) была запрещена</a:t>
            </a:r>
          </a:p>
          <a:p>
            <a:r>
              <a:rPr lang="ru-RU" dirty="0">
                <a:solidFill>
                  <a:srgbClr val="FFFF00"/>
                </a:solidFill>
              </a:rPr>
              <a:t>цензурой, но распространялась в списках,</a:t>
            </a:r>
          </a:p>
          <a:p>
            <a:r>
              <a:rPr lang="ru-RU" dirty="0">
                <a:solidFill>
                  <a:srgbClr val="FFFF00"/>
                </a:solidFill>
              </a:rPr>
              <a:t>особенно популярным было</a:t>
            </a:r>
          </a:p>
          <a:p>
            <a:r>
              <a:rPr lang="ru-RU" dirty="0">
                <a:solidFill>
                  <a:srgbClr val="FFFF00"/>
                </a:solidFill>
              </a:rPr>
              <a:t>стихотворение в революционных кругах.</a:t>
            </a:r>
          </a:p>
          <a:p>
            <a:r>
              <a:rPr lang="ru-RU" dirty="0">
                <a:solidFill>
                  <a:srgbClr val="FFFF00"/>
                </a:solidFill>
              </a:rPr>
              <a:t>"Родина" — автобиографичное</a:t>
            </a:r>
          </a:p>
          <a:p>
            <a:r>
              <a:rPr lang="ru-RU" dirty="0">
                <a:solidFill>
                  <a:srgbClr val="FFFF00"/>
                </a:solidFill>
              </a:rPr>
              <a:t>произведение, навеянное детскими</a:t>
            </a:r>
          </a:p>
          <a:p>
            <a:r>
              <a:rPr lang="ru-RU" dirty="0">
                <a:solidFill>
                  <a:srgbClr val="FFFF00"/>
                </a:solidFill>
              </a:rPr>
              <a:t>воспоминаниями</a:t>
            </a:r>
            <a:endParaRPr lang="ru-RU" dirty="0">
              <a:solidFill>
                <a:srgbClr val="FFFF00"/>
              </a:solidFill>
            </a:endParaRPr>
          </a:p>
        </p:txBody>
      </p:sp>
      <p:sp>
        <p:nvSpPr>
          <p:cNvPr id="8" name="TextBox 7"/>
          <p:cNvSpPr txBox="1"/>
          <p:nvPr/>
        </p:nvSpPr>
        <p:spPr>
          <a:xfrm>
            <a:off x="4810206" y="953676"/>
            <a:ext cx="3963890" cy="5355312"/>
          </a:xfrm>
          <a:prstGeom prst="rect">
            <a:avLst/>
          </a:prstGeom>
          <a:noFill/>
        </p:spPr>
        <p:txBody>
          <a:bodyPr wrap="square" rtlCol="0">
            <a:spAutoFit/>
          </a:bodyPr>
          <a:lstStyle/>
          <a:p>
            <a:r>
              <a:rPr lang="ru-RU" dirty="0" smtClean="0">
                <a:solidFill>
                  <a:srgbClr val="C00000"/>
                </a:solidFill>
              </a:rPr>
              <a:t>И вот они опять, знакомые места,</a:t>
            </a:r>
          </a:p>
          <a:p>
            <a:r>
              <a:rPr lang="ru-RU" dirty="0" smtClean="0">
                <a:solidFill>
                  <a:srgbClr val="C00000"/>
                </a:solidFill>
              </a:rPr>
              <a:t>Где жизнь текла отцов моих, бесплодна и пуста,</a:t>
            </a:r>
          </a:p>
          <a:p>
            <a:r>
              <a:rPr lang="ru-RU" dirty="0" smtClean="0">
                <a:solidFill>
                  <a:srgbClr val="C00000"/>
                </a:solidFill>
              </a:rPr>
              <a:t>Текла среди пиров, бессмысленного чванства,</a:t>
            </a:r>
          </a:p>
          <a:p>
            <a:r>
              <a:rPr lang="ru-RU" dirty="0" smtClean="0">
                <a:solidFill>
                  <a:srgbClr val="C00000"/>
                </a:solidFill>
              </a:rPr>
              <a:t>Разврата грязного и мелкого тиранства;</a:t>
            </a:r>
          </a:p>
          <a:p>
            <a:r>
              <a:rPr lang="ru-RU" dirty="0" smtClean="0">
                <a:solidFill>
                  <a:srgbClr val="C00000"/>
                </a:solidFill>
              </a:rPr>
              <a:t>Где рой подавленных и трепетных рабов</a:t>
            </a:r>
          </a:p>
          <a:p>
            <a:r>
              <a:rPr lang="ru-RU" dirty="0" smtClean="0">
                <a:solidFill>
                  <a:srgbClr val="C00000"/>
                </a:solidFill>
              </a:rPr>
              <a:t>Завидовал житью последних барских псов,</a:t>
            </a:r>
          </a:p>
          <a:p>
            <a:r>
              <a:rPr lang="ru-RU" dirty="0" smtClean="0">
                <a:solidFill>
                  <a:srgbClr val="C00000"/>
                </a:solidFill>
              </a:rPr>
              <a:t>Где было суждено мне божий свет увидеть,</a:t>
            </a:r>
          </a:p>
          <a:p>
            <a:r>
              <a:rPr lang="ru-RU" dirty="0" smtClean="0">
                <a:solidFill>
                  <a:srgbClr val="C00000"/>
                </a:solidFill>
              </a:rPr>
              <a:t>Где научился я терпеть и ненавидеть,</a:t>
            </a:r>
          </a:p>
          <a:p>
            <a:r>
              <a:rPr lang="ru-RU" dirty="0" smtClean="0">
                <a:solidFill>
                  <a:srgbClr val="C00000"/>
                </a:solidFill>
              </a:rPr>
              <a:t>Но, ненависть в душе постыдно </a:t>
            </a:r>
            <a:r>
              <a:rPr lang="ru-RU" dirty="0" err="1" smtClean="0">
                <a:solidFill>
                  <a:srgbClr val="C00000"/>
                </a:solidFill>
              </a:rPr>
              <a:t>притая</a:t>
            </a:r>
            <a:r>
              <a:rPr lang="ru-RU" dirty="0" smtClean="0">
                <a:solidFill>
                  <a:srgbClr val="C00000"/>
                </a:solidFill>
              </a:rPr>
              <a:t>,</a:t>
            </a:r>
          </a:p>
          <a:p>
            <a:r>
              <a:rPr lang="ru-RU" dirty="0" smtClean="0">
                <a:solidFill>
                  <a:srgbClr val="C00000"/>
                </a:solidFill>
              </a:rPr>
              <a:t>Где иногда бывал помещиком и </a:t>
            </a:r>
            <a:r>
              <a:rPr lang="ru-RU" dirty="0" smtClean="0">
                <a:solidFill>
                  <a:srgbClr val="C00000"/>
                </a:solidFill>
              </a:rPr>
              <a:t> я</a:t>
            </a:r>
            <a:r>
              <a:rPr lang="ru-RU" dirty="0" smtClean="0">
                <a:solidFill>
                  <a:srgbClr val="C00000"/>
                </a:solidFill>
              </a:rPr>
              <a:t>…</a:t>
            </a:r>
            <a:endParaRPr lang="ru-RU" dirty="0">
              <a:solidFill>
                <a:srgbClr val="C00000"/>
              </a:solidFill>
            </a:endParaRPr>
          </a:p>
        </p:txBody>
      </p:sp>
      <p:sp>
        <p:nvSpPr>
          <p:cNvPr id="9" name="TextBox 8"/>
          <p:cNvSpPr txBox="1"/>
          <p:nvPr/>
        </p:nvSpPr>
        <p:spPr>
          <a:xfrm>
            <a:off x="5530267" y="605784"/>
            <a:ext cx="1261884" cy="369332"/>
          </a:xfrm>
          <a:prstGeom prst="rect">
            <a:avLst/>
          </a:prstGeom>
          <a:noFill/>
        </p:spPr>
        <p:txBody>
          <a:bodyPr wrap="none" rtlCol="0">
            <a:spAutoFit/>
          </a:bodyPr>
          <a:lstStyle/>
          <a:p>
            <a:r>
              <a:rPr lang="ru-RU" b="1" dirty="0" smtClean="0">
                <a:solidFill>
                  <a:schemeClr val="bg2"/>
                </a:solidFill>
              </a:rPr>
              <a:t>РОДИНА</a:t>
            </a:r>
            <a:endParaRPr lang="ru-RU" b="1" dirty="0">
              <a:solidFill>
                <a:schemeClr val="bg2"/>
              </a:solidFill>
            </a:endParaRPr>
          </a:p>
        </p:txBody>
      </p:sp>
    </p:spTree>
    <p:extLst>
      <p:ext uri="{BB962C8B-B14F-4D97-AF65-F5344CB8AC3E}">
        <p14:creationId xmlns:p14="http://schemas.microsoft.com/office/powerpoint/2010/main" val="263619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3042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51240" y="593785"/>
            <a:ext cx="6192688" cy="1508105"/>
          </a:xfrm>
          <a:prstGeom prst="rect">
            <a:avLst/>
          </a:prstGeom>
          <a:noFill/>
        </p:spPr>
        <p:txBody>
          <a:bodyPr wrap="square" rtlCol="0">
            <a:spAutoFit/>
          </a:bodyPr>
          <a:lstStyle/>
          <a:p>
            <a:r>
              <a:rPr lang="ru-RU" b="1" dirty="0" smtClean="0">
                <a:solidFill>
                  <a:srgbClr val="FF0000"/>
                </a:solidFill>
              </a:rPr>
              <a:t>Писатель также занимается изданием некоторых альманахов: "Статейки в стихах без картинок", "Физиология Петербурга", "1 апреля", "Петербургский Сборник". Наиболее успешным получился "Петербургский Сборник</a:t>
            </a:r>
            <a:r>
              <a:rPr lang="ru-RU" sz="2000" b="1" dirty="0" smtClean="0">
                <a:solidFill>
                  <a:srgbClr val="FFFF00"/>
                </a:solidFill>
              </a:rPr>
              <a:t>" </a:t>
            </a:r>
            <a:endParaRPr lang="ru-RU" sz="2000" b="1" dirty="0">
              <a:solidFill>
                <a:srgbClr val="FFFF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5" y="3140968"/>
            <a:ext cx="2535200" cy="365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674818"/>
            <a:ext cx="6408712" cy="2585323"/>
          </a:xfrm>
          <a:prstGeom prst="rect">
            <a:avLst/>
          </a:prstGeom>
          <a:noFill/>
        </p:spPr>
        <p:txBody>
          <a:bodyPr wrap="square" rtlCol="0">
            <a:spAutoFit/>
          </a:bodyPr>
          <a:lstStyle/>
          <a:p>
            <a:r>
              <a:rPr lang="ru-RU" b="1" dirty="0" smtClean="0">
                <a:solidFill>
                  <a:srgbClr val="FFFF00"/>
                </a:solidFill>
              </a:rPr>
              <a:t>В 26 лет в противовес журналам, поддерживающим </a:t>
            </a:r>
            <a:r>
              <a:rPr lang="ru-RU" b="1" dirty="0" smtClean="0">
                <a:solidFill>
                  <a:srgbClr val="FFFF00"/>
                </a:solidFill>
              </a:rPr>
              <a:t>крепостнический  строй</a:t>
            </a:r>
            <a:r>
              <a:rPr lang="ru-RU" b="1" dirty="0" smtClean="0">
                <a:solidFill>
                  <a:srgbClr val="FFFF00"/>
                </a:solidFill>
              </a:rPr>
              <a:t>, Некрасов задумал революционно – демократический журнал,</a:t>
            </a:r>
          </a:p>
          <a:p>
            <a:r>
              <a:rPr lang="ru-RU" b="1" dirty="0" smtClean="0">
                <a:solidFill>
                  <a:srgbClr val="FFFF00"/>
                </a:solidFill>
              </a:rPr>
              <a:t>который пропагандировал бы идеи освобождения крестьян.</a:t>
            </a:r>
          </a:p>
          <a:p>
            <a:r>
              <a:rPr lang="ru-RU" b="1" dirty="0" smtClean="0">
                <a:solidFill>
                  <a:srgbClr val="FFFF00"/>
                </a:solidFill>
              </a:rPr>
              <a:t>Первая книжка ―Современника‖ вышла 1 января 1847 года. </a:t>
            </a:r>
            <a:r>
              <a:rPr lang="ru-RU" b="1" dirty="0" smtClean="0">
                <a:solidFill>
                  <a:srgbClr val="FFFF00"/>
                </a:solidFill>
              </a:rPr>
              <a:t>Впервые в </a:t>
            </a:r>
            <a:r>
              <a:rPr lang="ru-RU" b="1" dirty="0" smtClean="0">
                <a:solidFill>
                  <a:srgbClr val="FFFF00"/>
                </a:solidFill>
              </a:rPr>
              <a:t>России появился журнал с ярко выраженной революционно </a:t>
            </a:r>
            <a:r>
              <a:rPr lang="ru-RU" b="1" dirty="0" smtClean="0">
                <a:solidFill>
                  <a:srgbClr val="FFFF00"/>
                </a:solidFill>
              </a:rPr>
              <a:t>– демократической </a:t>
            </a:r>
            <a:r>
              <a:rPr lang="ru-RU" b="1" dirty="0" smtClean="0">
                <a:solidFill>
                  <a:srgbClr val="FFFF00"/>
                </a:solidFill>
              </a:rPr>
              <a:t>программой. </a:t>
            </a:r>
            <a:endParaRPr lang="ru-RU" b="1" dirty="0">
              <a:solidFill>
                <a:srgbClr val="FFFF00"/>
              </a:solidFill>
            </a:endParaRPr>
          </a:p>
        </p:txBody>
      </p:sp>
    </p:spTree>
    <p:extLst>
      <p:ext uri="{BB962C8B-B14F-4D97-AF65-F5344CB8AC3E}">
        <p14:creationId xmlns:p14="http://schemas.microsoft.com/office/powerpoint/2010/main" val="3018264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712" y="411762"/>
            <a:ext cx="6624736" cy="2031325"/>
          </a:xfrm>
          <a:prstGeom prst="rect">
            <a:avLst/>
          </a:prstGeom>
          <a:noFill/>
        </p:spPr>
        <p:txBody>
          <a:bodyPr wrap="square" rtlCol="0">
            <a:spAutoFit/>
          </a:bodyPr>
          <a:lstStyle/>
          <a:p>
            <a:r>
              <a:rPr lang="ru-RU" b="1" dirty="0" smtClean="0">
                <a:solidFill>
                  <a:srgbClr val="FFFF00"/>
                </a:solidFill>
              </a:rPr>
              <a:t>Начиная с 1855 года у Некрасова наступил расцвет творчества.</a:t>
            </a:r>
          </a:p>
          <a:p>
            <a:r>
              <a:rPr lang="ru-RU" b="1" dirty="0" smtClean="0">
                <a:solidFill>
                  <a:srgbClr val="FFFF00"/>
                </a:solidFill>
              </a:rPr>
              <a:t>Появляется поэма "Саша". В этом произведении Некрасов обличает </a:t>
            </a:r>
            <a:r>
              <a:rPr lang="ru-RU" b="1" dirty="0" smtClean="0">
                <a:solidFill>
                  <a:srgbClr val="FFFF00"/>
                </a:solidFill>
              </a:rPr>
              <a:t>так называемых </a:t>
            </a:r>
            <a:r>
              <a:rPr lang="ru-RU" b="1" dirty="0" smtClean="0">
                <a:solidFill>
                  <a:srgbClr val="FFFF00"/>
                </a:solidFill>
              </a:rPr>
              <a:t>"лишних людей", то есть либеральных дворян, которые</a:t>
            </a:r>
          </a:p>
          <a:p>
            <a:r>
              <a:rPr lang="ru-RU" b="1" dirty="0" smtClean="0">
                <a:solidFill>
                  <a:srgbClr val="FFFF00"/>
                </a:solidFill>
              </a:rPr>
              <a:t>выражали свои чувства не делами, а </a:t>
            </a:r>
            <a:r>
              <a:rPr lang="ru-RU" b="1" dirty="0" smtClean="0">
                <a:solidFill>
                  <a:srgbClr val="FFFF00"/>
                </a:solidFill>
              </a:rPr>
              <a:t>громкими фразами</a:t>
            </a:r>
            <a:r>
              <a:rPr lang="ru-RU" b="1" dirty="0" smtClean="0">
                <a:solidFill>
                  <a:srgbClr val="FFFF00"/>
                </a:solidFill>
              </a:rPr>
              <a:t>.</a:t>
            </a:r>
            <a:endParaRPr lang="ru-RU" b="1" dirty="0">
              <a:solidFill>
                <a:srgbClr val="FFFF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5350"/>
            <a:ext cx="1872208" cy="277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3176" y="3109696"/>
            <a:ext cx="6732240" cy="3477875"/>
          </a:xfrm>
          <a:prstGeom prst="rect">
            <a:avLst/>
          </a:prstGeom>
          <a:noFill/>
        </p:spPr>
        <p:txBody>
          <a:bodyPr wrap="square" rtlCol="0">
            <a:spAutoFit/>
          </a:bodyPr>
          <a:lstStyle/>
          <a:p>
            <a:r>
              <a:rPr lang="ru-RU" sz="2000" b="1" dirty="0" smtClean="0">
                <a:solidFill>
                  <a:schemeClr val="accent2"/>
                </a:solidFill>
              </a:rPr>
              <a:t>В 1856 году Некрасов выпустил свой сборник "Стихотворения </a:t>
            </a:r>
            <a:r>
              <a:rPr lang="ru-RU" sz="2000" b="1" dirty="0" smtClean="0">
                <a:solidFill>
                  <a:schemeClr val="accent2"/>
                </a:solidFill>
              </a:rPr>
              <a:t>Н. Некрасова</a:t>
            </a:r>
            <a:r>
              <a:rPr lang="ru-RU" sz="2000" b="1" dirty="0" smtClean="0">
                <a:solidFill>
                  <a:schemeClr val="accent2"/>
                </a:solidFill>
              </a:rPr>
              <a:t>" – первый сборник поэта, для которого он отобрал </a:t>
            </a:r>
            <a:r>
              <a:rPr lang="ru-RU" sz="2000" b="1" dirty="0" smtClean="0">
                <a:solidFill>
                  <a:schemeClr val="accent2"/>
                </a:solidFill>
              </a:rPr>
              <a:t>свои лучшие </a:t>
            </a:r>
            <a:r>
              <a:rPr lang="ru-RU" sz="2000" b="1" dirty="0" smtClean="0">
                <a:solidFill>
                  <a:schemeClr val="accent2"/>
                </a:solidFill>
              </a:rPr>
              <a:t>стихотворения, написанные им в период с 1845 по 1856 </a:t>
            </a:r>
            <a:r>
              <a:rPr lang="ru-RU" sz="2000" b="1" dirty="0" smtClean="0">
                <a:solidFill>
                  <a:schemeClr val="accent2"/>
                </a:solidFill>
              </a:rPr>
              <a:t>год. Сборник </a:t>
            </a:r>
            <a:r>
              <a:rPr lang="ru-RU" sz="2000" b="1" dirty="0" smtClean="0">
                <a:solidFill>
                  <a:schemeClr val="accent2"/>
                </a:solidFill>
              </a:rPr>
              <a:t>открывало стихотворение "Поэт и гражданин", в котором звучала мысль о том, что поэзия – это важное общественное дело, что долг каждого человека быть гражданином своей родины. В сборник входили стихи, обличающие ненавистный политический режим, помещиков, крепостное право</a:t>
            </a:r>
            <a:r>
              <a:rPr lang="ru-RU" b="1" dirty="0" smtClean="0">
                <a:solidFill>
                  <a:schemeClr val="accent2"/>
                </a:solidFill>
              </a:rPr>
              <a:t>.</a:t>
            </a:r>
            <a:endParaRPr lang="ru-RU" b="1" dirty="0">
              <a:solidFill>
                <a:schemeClr val="accent2"/>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0046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82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8" y="264134"/>
            <a:ext cx="1785742" cy="25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3726" y="277822"/>
            <a:ext cx="6624736" cy="2585323"/>
          </a:xfrm>
          <a:prstGeom prst="rect">
            <a:avLst/>
          </a:prstGeom>
          <a:noFill/>
        </p:spPr>
        <p:txBody>
          <a:bodyPr wrap="square" rtlCol="0">
            <a:spAutoFit/>
          </a:bodyPr>
          <a:lstStyle/>
          <a:p>
            <a:r>
              <a:rPr lang="ru-RU" b="1" dirty="0" smtClean="0">
                <a:solidFill>
                  <a:srgbClr val="FFFF00"/>
                </a:solidFill>
              </a:rPr>
              <a:t>Поэма "Коробейники" (1861 г.) связана с реальными фактами и</a:t>
            </a:r>
          </a:p>
          <a:p>
            <a:r>
              <a:rPr lang="ru-RU" b="1" dirty="0" smtClean="0">
                <a:solidFill>
                  <a:srgbClr val="FFFF00"/>
                </a:solidFill>
              </a:rPr>
              <a:t>реальным лицом Г. Я. Захаровым, которому Некрасов посвятил свое произведение. Однажды Гаврила Яковлевич рассказал ему историю об убийстве двух коробейников, которое произошло в лесу. Этот рассказ с незначительными изменениями лег в основу поэмы. Это была первая поэма, написанная не только о народе, но и для народа</a:t>
            </a:r>
            <a:endParaRPr lang="ru-RU" b="1" dirty="0">
              <a:solidFill>
                <a:srgbClr val="FFFF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5032"/>
            <a:ext cx="1809750" cy="271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50933" y="3709016"/>
            <a:ext cx="4032448" cy="2862322"/>
          </a:xfrm>
          <a:prstGeom prst="rect">
            <a:avLst/>
          </a:prstGeom>
          <a:noFill/>
        </p:spPr>
        <p:txBody>
          <a:bodyPr wrap="square" rtlCol="0">
            <a:spAutoFit/>
          </a:bodyPr>
          <a:lstStyle/>
          <a:p>
            <a:r>
              <a:rPr lang="ru-RU" b="1" dirty="0" smtClean="0">
                <a:solidFill>
                  <a:schemeClr val="accent2"/>
                </a:solidFill>
              </a:rPr>
              <a:t>В 1863 году появилась поэма</a:t>
            </a:r>
          </a:p>
          <a:p>
            <a:r>
              <a:rPr lang="ru-RU" b="1" dirty="0" smtClean="0">
                <a:solidFill>
                  <a:schemeClr val="accent2"/>
                </a:solidFill>
              </a:rPr>
              <a:t>"Мороз, Красный Нос" -</a:t>
            </a:r>
          </a:p>
          <a:p>
            <a:r>
              <a:rPr lang="ru-RU" b="1" dirty="0" smtClean="0">
                <a:solidFill>
                  <a:schemeClr val="accent2"/>
                </a:solidFill>
              </a:rPr>
              <a:t>произведение, основанное на</a:t>
            </a:r>
          </a:p>
          <a:p>
            <a:r>
              <a:rPr lang="ru-RU" b="1" dirty="0" smtClean="0">
                <a:solidFill>
                  <a:schemeClr val="accent2"/>
                </a:solidFill>
              </a:rPr>
              <a:t>глубоком, детальном знании</a:t>
            </a:r>
          </a:p>
          <a:p>
            <a:r>
              <a:rPr lang="ru-RU" b="1" dirty="0" smtClean="0">
                <a:solidFill>
                  <a:schemeClr val="accent2"/>
                </a:solidFill>
              </a:rPr>
              <a:t>крестьянского быта. В центре</a:t>
            </a:r>
          </a:p>
          <a:p>
            <a:r>
              <a:rPr lang="ru-RU" b="1" dirty="0" smtClean="0">
                <a:solidFill>
                  <a:schemeClr val="accent2"/>
                </a:solidFill>
              </a:rPr>
              <a:t>поэмы – женщина во всех </a:t>
            </a:r>
            <a:r>
              <a:rPr lang="ru-RU" b="1" dirty="0" err="1" smtClean="0">
                <a:solidFill>
                  <a:schemeClr val="accent2"/>
                </a:solidFill>
              </a:rPr>
              <a:t>еѐ</a:t>
            </a:r>
            <a:endParaRPr lang="ru-RU" b="1" dirty="0" smtClean="0">
              <a:solidFill>
                <a:schemeClr val="accent2"/>
              </a:solidFill>
            </a:endParaRPr>
          </a:p>
          <a:p>
            <a:r>
              <a:rPr lang="ru-RU" b="1" dirty="0" smtClean="0">
                <a:solidFill>
                  <a:schemeClr val="accent2"/>
                </a:solidFill>
              </a:rPr>
              <a:t>ипостасях: "баба", "красивая и</a:t>
            </a:r>
          </a:p>
          <a:p>
            <a:r>
              <a:rPr lang="ru-RU" b="1" dirty="0" smtClean="0">
                <a:solidFill>
                  <a:schemeClr val="accent2"/>
                </a:solidFill>
              </a:rPr>
              <a:t>мощная славянка", "матка" и,</a:t>
            </a:r>
          </a:p>
          <a:p>
            <a:r>
              <a:rPr lang="ru-RU" b="1" dirty="0" smtClean="0">
                <a:solidFill>
                  <a:schemeClr val="accent2"/>
                </a:solidFill>
              </a:rPr>
              <a:t>наконец, "женщина русской земли</a:t>
            </a:r>
            <a:r>
              <a:rPr lang="ru-RU" b="1" dirty="0" smtClean="0">
                <a:solidFill>
                  <a:srgbClr val="FFFF00"/>
                </a:solidFill>
              </a:rPr>
              <a:t>".</a:t>
            </a:r>
            <a:endParaRPr lang="ru-RU" b="1" dirty="0">
              <a:solidFill>
                <a:srgbClr val="FFFF00"/>
              </a:solidFill>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7" y="2545507"/>
            <a:ext cx="3528392" cy="431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2159" y="2439595"/>
            <a:ext cx="2736303" cy="4524315"/>
          </a:xfrm>
          <a:prstGeom prst="rect">
            <a:avLst/>
          </a:prstGeom>
          <a:noFill/>
        </p:spPr>
        <p:txBody>
          <a:bodyPr wrap="square" rtlCol="0">
            <a:spAutoFit/>
          </a:bodyPr>
          <a:lstStyle/>
          <a:p>
            <a:r>
              <a:rPr lang="ru-RU" b="1" dirty="0" smtClean="0">
                <a:solidFill>
                  <a:srgbClr val="FF0000"/>
                </a:solidFill>
              </a:rPr>
              <a:t>Есть женщины в русских селеньях</a:t>
            </a:r>
          </a:p>
          <a:p>
            <a:r>
              <a:rPr lang="ru-RU" b="1" dirty="0" smtClean="0">
                <a:solidFill>
                  <a:srgbClr val="FF0000"/>
                </a:solidFill>
              </a:rPr>
              <a:t>С спокойною важностью лиц,</a:t>
            </a:r>
          </a:p>
          <a:p>
            <a:r>
              <a:rPr lang="ru-RU" b="1" dirty="0" smtClean="0">
                <a:solidFill>
                  <a:srgbClr val="FF0000"/>
                </a:solidFill>
              </a:rPr>
              <a:t>С красивою силой в движеньях,</a:t>
            </a:r>
          </a:p>
          <a:p>
            <a:r>
              <a:rPr lang="ru-RU" b="1" dirty="0" smtClean="0">
                <a:solidFill>
                  <a:srgbClr val="FF0000"/>
                </a:solidFill>
              </a:rPr>
              <a:t>С походкой, со взглядом цариц, –</a:t>
            </a:r>
          </a:p>
          <a:p>
            <a:r>
              <a:rPr lang="ru-RU" b="1" dirty="0" smtClean="0">
                <a:solidFill>
                  <a:srgbClr val="FF0000"/>
                </a:solidFill>
              </a:rPr>
              <a:t>Их разве слепой не заметит,</a:t>
            </a:r>
          </a:p>
          <a:p>
            <a:r>
              <a:rPr lang="ru-RU" b="1" dirty="0" smtClean="0">
                <a:solidFill>
                  <a:srgbClr val="FF0000"/>
                </a:solidFill>
              </a:rPr>
              <a:t>А зрячий о них говорит:</a:t>
            </a:r>
          </a:p>
          <a:p>
            <a:r>
              <a:rPr lang="ru-RU" b="1" dirty="0" smtClean="0">
                <a:solidFill>
                  <a:srgbClr val="FF0000"/>
                </a:solidFill>
              </a:rPr>
              <a:t>«Пройдет – словно солнце осветит!</a:t>
            </a:r>
          </a:p>
          <a:p>
            <a:r>
              <a:rPr lang="ru-RU" b="1" dirty="0" smtClean="0">
                <a:solidFill>
                  <a:srgbClr val="FF0000"/>
                </a:solidFill>
              </a:rPr>
              <a:t>Посмотрит – рублем одарит!»</a:t>
            </a:r>
            <a:endParaRPr lang="ru-RU" b="1" dirty="0">
              <a:solidFill>
                <a:srgbClr val="FF0000"/>
              </a:solidFill>
            </a:endParaRPr>
          </a:p>
        </p:txBody>
      </p:sp>
    </p:spTree>
    <p:extLst>
      <p:ext uri="{BB962C8B-B14F-4D97-AF65-F5344CB8AC3E}">
        <p14:creationId xmlns:p14="http://schemas.microsoft.com/office/powerpoint/2010/main" val="355732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12" y="363688"/>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3768" y="137440"/>
            <a:ext cx="6336704" cy="2862322"/>
          </a:xfrm>
          <a:prstGeom prst="rect">
            <a:avLst/>
          </a:prstGeom>
          <a:noFill/>
        </p:spPr>
        <p:txBody>
          <a:bodyPr wrap="square" rtlCol="0">
            <a:spAutoFit/>
          </a:bodyPr>
          <a:lstStyle/>
          <a:p>
            <a:r>
              <a:rPr lang="ru-RU" b="1" dirty="0" smtClean="0">
                <a:solidFill>
                  <a:srgbClr val="FF0000"/>
                </a:solidFill>
              </a:rPr>
              <a:t>По общему складу к "Морозу, Красному Носу" примыкают ранее написанные "Крестьянские дети" (1861 г.). По силе художественного изображения маленьких героев это произведение является непревзойденным в русской классической поэзии XIX века.</a:t>
            </a:r>
          </a:p>
          <a:p>
            <a:r>
              <a:rPr lang="ru-RU" b="1" dirty="0" smtClean="0">
                <a:solidFill>
                  <a:srgbClr val="FF0000"/>
                </a:solidFill>
              </a:rPr>
              <a:t>Ожесточенный певец горя и страданий совершенно преображался, становился удивительно нежным, мягким, незлобивым, как только дело касалось женщин и детей</a:t>
            </a:r>
            <a:r>
              <a:rPr lang="ru-RU" dirty="0" smtClean="0">
                <a:solidFill>
                  <a:srgbClr val="FF0000"/>
                </a:solidFill>
              </a:rPr>
              <a:t>.</a:t>
            </a:r>
            <a:endParaRPr lang="ru-RU" dirty="0">
              <a:solidFill>
                <a:srgbClr val="FF00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73016"/>
            <a:ext cx="2160240" cy="315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712" y="3856357"/>
            <a:ext cx="5847456" cy="2585323"/>
          </a:xfrm>
          <a:prstGeom prst="rect">
            <a:avLst/>
          </a:prstGeom>
          <a:noFill/>
        </p:spPr>
        <p:txBody>
          <a:bodyPr wrap="square" rtlCol="0">
            <a:spAutoFit/>
          </a:bodyPr>
          <a:lstStyle/>
          <a:p>
            <a:r>
              <a:rPr lang="ru-RU" b="1" dirty="0" smtClean="0">
                <a:solidFill>
                  <a:srgbClr val="FFFF00"/>
                </a:solidFill>
              </a:rPr>
              <a:t>Поэма "Кому на Руси жить хорошо" считается </a:t>
            </a:r>
            <a:r>
              <a:rPr lang="ru-RU" b="1" dirty="0" smtClean="0">
                <a:solidFill>
                  <a:srgbClr val="FFFF00"/>
                </a:solidFill>
              </a:rPr>
              <a:t>вершинным произведением </a:t>
            </a:r>
            <a:r>
              <a:rPr lang="ru-RU" b="1" dirty="0" smtClean="0">
                <a:solidFill>
                  <a:srgbClr val="FFFF00"/>
                </a:solidFill>
              </a:rPr>
              <a:t>в творчестве писателя. Некрасов хотел изложить в нем</a:t>
            </a:r>
          </a:p>
          <a:p>
            <a:r>
              <a:rPr lang="ru-RU" b="1" dirty="0" smtClean="0">
                <a:solidFill>
                  <a:srgbClr val="FFFF00"/>
                </a:solidFill>
              </a:rPr>
              <a:t>все, что, как он говорил, «я знаю о народе, все, что мне </a:t>
            </a:r>
            <a:r>
              <a:rPr lang="ru-RU" b="1" dirty="0" smtClean="0">
                <a:solidFill>
                  <a:srgbClr val="FFFF00"/>
                </a:solidFill>
              </a:rPr>
              <a:t>привелось услыхать </a:t>
            </a:r>
            <a:r>
              <a:rPr lang="ru-RU" b="1" dirty="0" smtClean="0">
                <a:solidFill>
                  <a:srgbClr val="FFFF00"/>
                </a:solidFill>
              </a:rPr>
              <a:t>из уст его» , накопленное «по словечку» за 20 лет жизни.</a:t>
            </a:r>
          </a:p>
          <a:p>
            <a:r>
              <a:rPr lang="ru-RU" b="1" dirty="0" smtClean="0">
                <a:solidFill>
                  <a:srgbClr val="FFFF00"/>
                </a:solidFill>
              </a:rPr>
              <a:t>К сожалению, из-за смерти автора поэма осталась </a:t>
            </a:r>
            <a:r>
              <a:rPr lang="ru-RU" b="1" dirty="0" smtClean="0">
                <a:solidFill>
                  <a:srgbClr val="FFFF00"/>
                </a:solidFill>
              </a:rPr>
              <a:t>неоконченной, вышло </a:t>
            </a:r>
            <a:r>
              <a:rPr lang="ru-RU" b="1" dirty="0" smtClean="0">
                <a:solidFill>
                  <a:srgbClr val="FFFF00"/>
                </a:solidFill>
              </a:rPr>
              <a:t>только четыре части поэмы и пролог</a:t>
            </a:r>
            <a:r>
              <a:rPr lang="ru-RU" dirty="0" smtClean="0"/>
              <a:t>.</a:t>
            </a:r>
            <a:endParaRPr lang="ru-RU" dirty="0"/>
          </a:p>
        </p:txBody>
      </p:sp>
    </p:spTree>
    <p:extLst>
      <p:ext uri="{BB962C8B-B14F-4D97-AF65-F5344CB8AC3E}">
        <p14:creationId xmlns:p14="http://schemas.microsoft.com/office/powerpoint/2010/main" val="390173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6336704" cy="2308324"/>
          </a:xfrm>
          <a:prstGeom prst="rect">
            <a:avLst/>
          </a:prstGeom>
          <a:noFill/>
        </p:spPr>
        <p:txBody>
          <a:bodyPr wrap="square" rtlCol="0">
            <a:spAutoFit/>
          </a:bodyPr>
          <a:lstStyle/>
          <a:p>
            <a:r>
              <a:rPr lang="ru-RU" b="1" dirty="0" smtClean="0">
                <a:solidFill>
                  <a:srgbClr val="FFFF00"/>
                </a:solidFill>
              </a:rPr>
              <a:t>Поэма "Русские женщины" — поэма о женах декабристов, участников восстания на Сенатской площади Петербурга в 1825 году.</a:t>
            </a:r>
          </a:p>
          <a:p>
            <a:r>
              <a:rPr lang="ru-RU" b="1" dirty="0" smtClean="0">
                <a:solidFill>
                  <a:srgbClr val="FFFF00"/>
                </a:solidFill>
              </a:rPr>
              <a:t>В работе над поэмой Некрасов опирался на исторические источники. Но главным для него были идейно-эмоциональное содержание и художественная выразительность воссоздаваемых ситуаций, эпизодов, высказываний персонажей.</a:t>
            </a:r>
            <a:endParaRPr lang="ru-RU" b="1"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28112"/>
            <a:ext cx="1829941"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4" y="3573016"/>
            <a:ext cx="1876425" cy="27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25843" y="3782070"/>
            <a:ext cx="5848306" cy="2308324"/>
          </a:xfrm>
          <a:prstGeom prst="rect">
            <a:avLst/>
          </a:prstGeom>
          <a:noFill/>
        </p:spPr>
        <p:txBody>
          <a:bodyPr wrap="square" rtlCol="0">
            <a:spAutoFit/>
          </a:bodyPr>
          <a:lstStyle/>
          <a:p>
            <a:r>
              <a:rPr lang="ru-RU" b="1" dirty="0" smtClean="0">
                <a:solidFill>
                  <a:schemeClr val="accent4">
                    <a:lumMod val="60000"/>
                    <a:lumOff val="40000"/>
                  </a:schemeClr>
                </a:solidFill>
              </a:rPr>
              <a:t>В центре сюжета поэмы "Дедушка" пожилой декабрист. Дедушка в поэме – это мудрый старик, хорошо разбирающийся в жизни и жизненных вопросах. Он говорит тогда, когда это нужно и всегда дает правильные советы, умело анализирует события, делая предсказания.</a:t>
            </a:r>
          </a:p>
          <a:p>
            <a:r>
              <a:rPr lang="ru-RU" b="1" dirty="0" smtClean="0">
                <a:solidFill>
                  <a:schemeClr val="accent4">
                    <a:lumMod val="60000"/>
                    <a:lumOff val="40000"/>
                  </a:schemeClr>
                </a:solidFill>
              </a:rPr>
              <a:t>Каждая его фраза наполнена глубоким смыслом</a:t>
            </a:r>
            <a:r>
              <a:rPr lang="ru-RU" dirty="0" smtClean="0"/>
              <a:t>.</a:t>
            </a:r>
            <a:endParaRPr lang="ru-RU" dirty="0"/>
          </a:p>
        </p:txBody>
      </p:sp>
    </p:spTree>
    <p:extLst>
      <p:ext uri="{BB962C8B-B14F-4D97-AF65-F5344CB8AC3E}">
        <p14:creationId xmlns:p14="http://schemas.microsoft.com/office/powerpoint/2010/main" val="3441606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476</TotalTime>
  <Words>1194</Words>
  <Application>Microsoft Office PowerPoint</Application>
  <PresentationFormat>Экран (4:3)</PresentationFormat>
  <Paragraphs>79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Майдан</dc:creator>
  <cp:lastModifiedBy>Майдан</cp:lastModifiedBy>
  <cp:revision>17</cp:revision>
  <dcterms:created xsi:type="dcterms:W3CDTF">2021-12-08T06:39:00Z</dcterms:created>
  <dcterms:modified xsi:type="dcterms:W3CDTF">2021-12-09T11:00:24Z</dcterms:modified>
</cp:coreProperties>
</file>